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72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EA75FF7-DDEE-46A0-81CC-B8264C076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76A386D-767C-46C2-A6D1-5C578FF9002B}" type="datetimeFigureOut">
              <a:rPr lang="en-US"/>
              <a:pPr>
                <a:defRPr/>
              </a:pPr>
              <a:t>11/2/2010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ED2614AE-1114-45E6-B293-C9EBA089C6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1A5C08-8B45-46BF-BEE7-DE5361A15E54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CCD64C8-A04B-4157-8750-E8F58E356EB9}" type="slidenum">
              <a:rPr lang="en-US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5444B6E-5872-438D-ADEE-08EB737775BE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BCFE84-AE94-400E-AFE1-9618F1FE1004}" type="slidenum">
              <a:rPr lang="en-US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0047A7-F4EA-46C1-AD24-2D776FFFE3AE}" type="slidenum">
              <a:rPr lang="en-US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6C91545-BDA4-4964-90D9-905BB3285BD5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0BB6B6-3A41-4760-9293-ED4AE843BD3C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17A1FBB-A896-4DE0-96AB-7B39519D2247}" type="slidenum">
              <a:rPr lang="en-US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F48D16-609F-423C-AF49-482F4AC790BB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BFD43EA-E5CC-4565-8271-90C44B3CC4BF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A3ECC52-67B1-46F1-A63A-7B3986C09555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003C47-F694-4DD9-851C-BC7CB5C6CD81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2C5B828-4329-4D52-90B5-E40AF77B845D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9918CFD-1942-42FB-9DD5-FE5A34C2E8F9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1DACD75-9530-414B-85D4-7DDD975D1B39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57678C-9792-49FF-9854-F7BD1A74F683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8D80FCD-ECED-45F6-A250-5EE11BBCE2C2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ED75B-03A0-4B84-9CD1-7DD531D8A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54F9E-245F-44BC-AB2E-F63B13B65E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94243-FD69-4379-A731-C5E4DAD97A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9D966-D97B-4A6B-B110-3045FC3EA2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A61B5-1496-4BFF-9985-1043D46B8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8D3E81-19C0-4FC1-9F0A-D1BB9E44D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5211D-6E33-418C-811F-FB86D59A9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3496-0894-4D5C-98FF-26D69D0250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01E06-2E7C-45CD-948E-F3088FAE1E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E77B65-DF08-482A-9371-392058158D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9FB0C-E1A0-4C92-BA21-D2C91CB384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D01CF4AC-5550-4D4A-B0B2-03A169E0B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images.google.com/imgres?imgurl=http://www.thewhiskystore.de/dist/lagavuli/images/b37_7.jpg&amp;imgrefurl=http://www.thewhiskystore.de/einsteiger/swmg10.htm&amp;h=222&amp;w=300&amp;sz=9&amp;hl=en&amp;start=11&amp;tbnid=7JMmIF1FN7mjTM:&amp;tbnh=86&amp;tbnw=116&amp;prev=/images%3Fq%3Dalcoholic%2Bfermentation%26svnum%3D10%26hl%3Den%26lr%3D" TargetMode="External"/><Relationship Id="rId7" Type="http://schemas.openxmlformats.org/officeDocument/2006/relationships/hyperlink" Target="http://images.google.com/imgres?imgurl=http://www.bruichladdich.com/barley_islay/barley%2520011.jpg&amp;imgrefurl=http://www.bruichladdich.com/islay_grown_barley.htm&amp;h=480&amp;w=640&amp;sz=60&amp;hl=en&amp;start=18&amp;tbnid=pltt5dQqn0KD1M:&amp;tbnh=103&amp;tbnw=137&amp;prev=/images%3Fq%3Dalcoholic%2Bfermentation%26svnum%3D10%26hl%3Den%26lr%3D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hyperlink" Target="http://www.kazbegi.com.ge/images/l_ch.gif" TargetMode="Externa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dlc.fi/~marianna/gourmet/pic/sauerkr.jpg&amp;imgrefurl=http://www.dlc.fi/~marianna/gourmet/i_veget.htm&amp;h=176&amp;w=180&amp;sz=9&amp;hl=en&amp;start=34&amp;tbnid=5du1UQWpLt14_M:&amp;tbnh=99&amp;tbnw=101&amp;prev=/images%3Fq%3Dlactic%2Bacid%2B%2Bfermentation%26start%3D20%26ndsp%3D20%26svnum%3D10%26hl%3Den%26lr%3D%26sa%3DN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hyperlink" Target="http://images.google.com/imgres?imgurl=http://www.viscostar.dk/application/yogurt-1.jpg&amp;imgrefurl=http://www.viscostar.dk/application/yoghurt.htm&amp;h=180&amp;w=240&amp;sz=9&amp;hl=en&amp;start=1&amp;tbnid=r02slFsQaRQy3M:&amp;tbnh=83&amp;tbnw=110&amp;prev=/images%3Fq%3Dyogurt%2B%2Bfermentation%26svnum%3D10%26hl%3Den%26lr%3D" TargetMode="Externa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Cell Bioenergetics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Photosynthesis &amp; Cellular Respiration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Cellular Respiration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Cellular Respiration</a:t>
            </a:r>
            <a:r>
              <a:rPr lang="en-US" smtClean="0"/>
              <a:t> is the process that releases energy by breaking down glucose and other food molecules in the presence of oxygen.</a:t>
            </a:r>
          </a:p>
          <a:p>
            <a:pPr eaLnBrk="1" hangingPunct="1"/>
            <a:r>
              <a:rPr lang="en-US" smtClean="0"/>
              <a:t>6O</a:t>
            </a:r>
            <a:r>
              <a:rPr lang="en-US" baseline="-25000" smtClean="0"/>
              <a:t>2</a:t>
            </a:r>
            <a:r>
              <a:rPr lang="en-US" smtClean="0"/>
              <a:t> + C</a:t>
            </a:r>
            <a:r>
              <a:rPr lang="en-US" baseline="-25000" smtClean="0"/>
              <a:t>6</a:t>
            </a:r>
            <a:r>
              <a:rPr lang="en-US" smtClean="0"/>
              <a:t>H</a:t>
            </a:r>
            <a:r>
              <a:rPr lang="en-US" baseline="-25000" smtClean="0"/>
              <a:t>12</a:t>
            </a:r>
            <a:r>
              <a:rPr lang="en-US" smtClean="0"/>
              <a:t>O</a:t>
            </a:r>
            <a:r>
              <a:rPr lang="en-US" baseline="-25000" smtClean="0"/>
              <a:t>6</a:t>
            </a:r>
            <a:r>
              <a:rPr lang="en-US" smtClean="0"/>
              <a:t> </a:t>
            </a:r>
            <a:r>
              <a:rPr lang="en-US" smtClean="0">
                <a:sym typeface="Symbol" pitchFamily="18" charset="2"/>
              </a:rPr>
              <a:t> 6CO</a:t>
            </a:r>
            <a:r>
              <a:rPr lang="en-US" baseline="-25000" smtClean="0">
                <a:sym typeface="Symbol" pitchFamily="18" charset="2"/>
              </a:rPr>
              <a:t>2</a:t>
            </a:r>
            <a:r>
              <a:rPr lang="en-US" smtClean="0">
                <a:sym typeface="Symbol" pitchFamily="18" charset="2"/>
              </a:rPr>
              <a:t> + 6H</a:t>
            </a:r>
            <a:r>
              <a:rPr lang="en-US" baseline="-25000" smtClean="0">
                <a:sym typeface="Symbol" pitchFamily="18" charset="2"/>
              </a:rPr>
              <a:t>2</a:t>
            </a:r>
            <a:r>
              <a:rPr lang="en-US" smtClean="0">
                <a:sym typeface="Symbol" pitchFamily="18" charset="2"/>
              </a:rPr>
              <a:t>O + energy</a:t>
            </a:r>
          </a:p>
          <a:p>
            <a:pPr eaLnBrk="1" hangingPunct="1"/>
            <a:r>
              <a:rPr lang="en-US" smtClean="0">
                <a:sym typeface="Symbol" pitchFamily="18" charset="2"/>
              </a:rPr>
              <a:t>oxygen + glucose  carbon dioxide + water + energy (</a:t>
            </a:r>
            <a:r>
              <a:rPr lang="en-US" b="1" i="1" smtClean="0">
                <a:sym typeface="Symbol" pitchFamily="18" charset="2"/>
              </a:rPr>
              <a:t>ATP</a:t>
            </a:r>
            <a:r>
              <a:rPr lang="en-US" smtClean="0">
                <a:sym typeface="Symbol" pitchFamily="18" charset="2"/>
              </a:rPr>
              <a:t>)</a:t>
            </a: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Cellular Respiration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Takes place in the </a:t>
            </a:r>
            <a:r>
              <a:rPr lang="en-US" b="1" smtClean="0"/>
              <a:t>mitochondria</a:t>
            </a:r>
          </a:p>
          <a:p>
            <a:pPr eaLnBrk="1" hangingPunct="1"/>
            <a:r>
              <a:rPr lang="en-US" smtClean="0"/>
              <a:t>All living organisms carry out respiration.</a:t>
            </a:r>
          </a:p>
          <a:p>
            <a:pPr eaLnBrk="1" hangingPunct="1"/>
            <a:r>
              <a:rPr lang="en-US" smtClean="0"/>
              <a:t>Breaking down food to release energy for the cell.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Draw the Diagram</a:t>
            </a:r>
          </a:p>
        </p:txBody>
      </p:sp>
      <p:pic>
        <p:nvPicPr>
          <p:cNvPr id="13315" name="Picture 2" descr="09-06-CellularRespirat-N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600200"/>
            <a:ext cx="82296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>
                <a:solidFill>
                  <a:schemeClr val="tx2"/>
                </a:solidFill>
              </a:rPr>
              <a:t>Overview of Cellular Respiraton</a:t>
            </a:r>
          </a:p>
        </p:txBody>
      </p:sp>
      <p:pic>
        <p:nvPicPr>
          <p:cNvPr id="14339" name="Picture 5" descr="bio_ch9_47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9225" y="1600200"/>
            <a:ext cx="6200775" cy="406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6"/>
          <p:cNvSpPr txBox="1">
            <a:spLocks noChangeArrowheads="1"/>
          </p:cNvSpPr>
          <p:nvPr/>
        </p:nvSpPr>
        <p:spPr bwMode="auto">
          <a:xfrm>
            <a:off x="669925" y="3824288"/>
            <a:ext cx="101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Times New Roman" pitchFamily="18" charset="0"/>
              </a:rPr>
              <a:t>Glucose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4341" name="Text Box 7"/>
          <p:cNvSpPr txBox="1">
            <a:spLocks noChangeArrowheads="1"/>
          </p:cNvSpPr>
          <p:nvPr/>
        </p:nvSpPr>
        <p:spPr bwMode="auto">
          <a:xfrm>
            <a:off x="2879725" y="2376488"/>
            <a:ext cx="2968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Times New Roman" pitchFamily="18" charset="0"/>
              </a:rPr>
              <a:t>Electrons carried in NADH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4342" name="Text Box 8"/>
          <p:cNvSpPr txBox="1">
            <a:spLocks noChangeArrowheads="1"/>
          </p:cNvSpPr>
          <p:nvPr/>
        </p:nvSpPr>
        <p:spPr bwMode="auto">
          <a:xfrm>
            <a:off x="2041525" y="3848100"/>
            <a:ext cx="1162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Glycolysis</a:t>
            </a:r>
          </a:p>
        </p:txBody>
      </p:sp>
      <p:sp>
        <p:nvSpPr>
          <p:cNvPr id="14343" name="Text Box 9"/>
          <p:cNvSpPr txBox="1">
            <a:spLocks noChangeArrowheads="1"/>
          </p:cNvSpPr>
          <p:nvPr/>
        </p:nvSpPr>
        <p:spPr bwMode="auto">
          <a:xfrm>
            <a:off x="2727325" y="3086100"/>
            <a:ext cx="139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Pyruvic Acid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4344" name="Text Box 10"/>
          <p:cNvSpPr txBox="1">
            <a:spLocks noChangeArrowheads="1"/>
          </p:cNvSpPr>
          <p:nvPr/>
        </p:nvSpPr>
        <p:spPr bwMode="auto">
          <a:xfrm>
            <a:off x="3870325" y="3771900"/>
            <a:ext cx="717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Kreb</a:t>
            </a:r>
          </a:p>
          <a:p>
            <a:r>
              <a:rPr lang="en-US">
                <a:latin typeface="Times New Roman" pitchFamily="18" charset="0"/>
              </a:rPr>
              <a:t>Cycle</a:t>
            </a:r>
          </a:p>
        </p:txBody>
      </p:sp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5241925" y="38481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Electron Transport</a:t>
            </a:r>
          </a:p>
          <a:p>
            <a:r>
              <a:rPr lang="en-US">
                <a:latin typeface="Times New Roman" pitchFamily="18" charset="0"/>
              </a:rPr>
              <a:t>Chain</a:t>
            </a:r>
          </a:p>
        </p:txBody>
      </p:sp>
      <p:sp>
        <p:nvSpPr>
          <p:cNvPr id="14346" name="Text Box 12"/>
          <p:cNvSpPr txBox="1">
            <a:spLocks noChangeArrowheads="1"/>
          </p:cNvSpPr>
          <p:nvPr/>
        </p:nvSpPr>
        <p:spPr bwMode="auto">
          <a:xfrm>
            <a:off x="4479925" y="3211513"/>
            <a:ext cx="14192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latin typeface="Times New Roman" pitchFamily="18" charset="0"/>
              </a:rPr>
              <a:t>Electrons </a:t>
            </a:r>
          </a:p>
          <a:p>
            <a:r>
              <a:rPr lang="en-US" sz="1400">
                <a:latin typeface="Times New Roman" pitchFamily="18" charset="0"/>
              </a:rPr>
              <a:t>carried in NADH</a:t>
            </a:r>
          </a:p>
          <a:p>
            <a:r>
              <a:rPr lang="en-US" sz="1400">
                <a:latin typeface="Times New Roman" pitchFamily="18" charset="0"/>
              </a:rPr>
              <a:t>and FADH</a:t>
            </a:r>
            <a:r>
              <a:rPr lang="en-US" sz="1400" baseline="-25000">
                <a:latin typeface="Times New Roman" pitchFamily="18" charset="0"/>
              </a:rPr>
              <a:t>2</a:t>
            </a:r>
            <a:endParaRPr lang="en-US" sz="1400">
              <a:latin typeface="Times New Roman" pitchFamily="18" charset="0"/>
            </a:endParaRPr>
          </a:p>
        </p:txBody>
      </p:sp>
      <p:sp>
        <p:nvSpPr>
          <p:cNvPr id="14347" name="Text Box 13"/>
          <p:cNvSpPr txBox="1">
            <a:spLocks noChangeArrowheads="1"/>
          </p:cNvSpPr>
          <p:nvPr/>
        </p:nvSpPr>
        <p:spPr bwMode="auto">
          <a:xfrm>
            <a:off x="1127125" y="4662488"/>
            <a:ext cx="1282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Times New Roman" pitchFamily="18" charset="0"/>
              </a:rPr>
              <a:t>Cytoplasm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4348" name="Text Box 14"/>
          <p:cNvSpPr txBox="1">
            <a:spLocks noChangeArrowheads="1"/>
          </p:cNvSpPr>
          <p:nvPr/>
        </p:nvSpPr>
        <p:spPr bwMode="auto">
          <a:xfrm>
            <a:off x="4251325" y="4891088"/>
            <a:ext cx="15636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Times New Roman" pitchFamily="18" charset="0"/>
              </a:rPr>
              <a:t>Mitochondria</a:t>
            </a:r>
            <a:endParaRPr lang="en-US" sz="24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Cellular Respiration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mtClean="0"/>
              <a:t>Takes place in 3 parts.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Glycolysis: produces 2 ATP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Citric Acid Cycle (Kreb’s Cycle) produces 2 ATP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smtClean="0"/>
              <a:t>Electron Transport Chain produces 34 ATP</a:t>
            </a:r>
          </a:p>
          <a:p>
            <a:pPr marL="609600" indent="-609600" eaLnBrk="1" hangingPunct="1">
              <a:buFontTx/>
              <a:buNone/>
            </a:pPr>
            <a:r>
              <a:rPr lang="en-US" smtClean="0"/>
              <a:t>Total ATP produce per molecule of glucose = 38 ATP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Harvesting Energy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cells can harvest energy without the use of oxygen this is called </a:t>
            </a:r>
            <a:r>
              <a:rPr lang="en-US" b="1" u="sng" smtClean="0"/>
              <a:t>Anaerobic respiration or Fermentation.</a:t>
            </a:r>
          </a:p>
          <a:p>
            <a:pPr eaLnBrk="1" hangingPunct="1"/>
            <a:r>
              <a:rPr lang="en-US" smtClean="0"/>
              <a:t>Energy with the use of oxygen is called </a:t>
            </a:r>
            <a:r>
              <a:rPr lang="en-US" b="1" u="sng" smtClean="0"/>
              <a:t>aerobic respiration</a:t>
            </a:r>
            <a:r>
              <a:rPr lang="en-US" smtClean="0"/>
              <a:t>.</a:t>
            </a:r>
          </a:p>
          <a:p>
            <a:pPr eaLnBrk="1" hangingPunct="1"/>
            <a:r>
              <a:rPr lang="en-US" smtClean="0"/>
              <a:t>2 types of Fermentation: Alcoholic and Lactic Acid.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Alcoholic Fermentation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Used by yeast and other microorganisms and form ethyl alcohol and carbon dioxide</a:t>
            </a:r>
          </a:p>
          <a:p>
            <a:pPr eaLnBrk="1" hangingPunct="1"/>
            <a:r>
              <a:rPr lang="en-US" smtClean="0"/>
              <a:t>Pyruvic acid + NADH </a:t>
            </a:r>
            <a:r>
              <a:rPr lang="en-US" smtClean="0">
                <a:sym typeface="Symbol" pitchFamily="18" charset="2"/>
              </a:rPr>
              <a:t> alcohol + CO</a:t>
            </a:r>
            <a:r>
              <a:rPr lang="en-US" baseline="-25000" smtClean="0">
                <a:sym typeface="Symbol" pitchFamily="18" charset="2"/>
              </a:rPr>
              <a:t>2</a:t>
            </a:r>
            <a:r>
              <a:rPr lang="en-US" smtClean="0">
                <a:sym typeface="Symbol" pitchFamily="18" charset="2"/>
              </a:rPr>
              <a:t> + NAD</a:t>
            </a:r>
            <a:r>
              <a:rPr lang="en-US" baseline="30000" smtClean="0">
                <a:sym typeface="Symbol" pitchFamily="18" charset="2"/>
              </a:rPr>
              <a:t>+</a:t>
            </a:r>
            <a:endParaRPr lang="en-US" smtClean="0">
              <a:sym typeface="Symbol" pitchFamily="18" charset="2"/>
            </a:endParaRPr>
          </a:p>
          <a:p>
            <a:pPr eaLnBrk="1" hangingPunct="1"/>
            <a:r>
              <a:rPr lang="en-US" smtClean="0">
                <a:sym typeface="Symbol" pitchFamily="18" charset="2"/>
              </a:rPr>
              <a:t>This is what causes bread dough to rise</a:t>
            </a:r>
          </a:p>
        </p:txBody>
      </p:sp>
      <p:pic>
        <p:nvPicPr>
          <p:cNvPr id="17412" name="Picture 5" descr="b37_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724400"/>
            <a:ext cx="2438400" cy="180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7" descr="l_ch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91400" y="4800600"/>
            <a:ext cx="1295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9" descr="barley%2520011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14800" y="4953000"/>
            <a:ext cx="2133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Lactic Acid Fermentation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Pyruvic acid + NADH</a:t>
            </a:r>
            <a:r>
              <a:rPr lang="en-US" smtClean="0">
                <a:sym typeface="Symbol" pitchFamily="18" charset="2"/>
              </a:rPr>
              <a:t> Lactic Acid + NAD</a:t>
            </a:r>
            <a:r>
              <a:rPr lang="en-US" baseline="30000" smtClean="0">
                <a:sym typeface="Symbol" pitchFamily="18" charset="2"/>
              </a:rPr>
              <a:t>+</a:t>
            </a:r>
            <a:endParaRPr lang="en-US" smtClean="0">
              <a:sym typeface="Symbol" pitchFamily="18" charset="2"/>
            </a:endParaRP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ym typeface="Symbol" pitchFamily="18" charset="2"/>
              </a:rPr>
              <a:t>Lactic acid is produced in your muscles during rapid exercise when the body cannot supply enough oxygen to the tissues. Therefore, your muscles begin to burn and ache.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ym typeface="Symbol" pitchFamily="18" charset="2"/>
              </a:rPr>
              <a:t>Pickles, sauerkraut, kimchi, buttermilk, yogurt, and cheese are produced this way</a:t>
            </a:r>
          </a:p>
        </p:txBody>
      </p:sp>
      <p:pic>
        <p:nvPicPr>
          <p:cNvPr id="18436" name="Picture 5" descr="sauerk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228600"/>
            <a:ext cx="9620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7" descr="yogurt-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28600"/>
            <a:ext cx="1047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Chemical Energy and ATP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Chemical energy used and made by cells is called </a:t>
            </a:r>
            <a:r>
              <a:rPr lang="en-US" b="1" smtClean="0"/>
              <a:t>Adenosine Triphosphate or ATP</a:t>
            </a:r>
          </a:p>
          <a:p>
            <a:pPr eaLnBrk="1" hangingPunct="1"/>
            <a:r>
              <a:rPr lang="en-US" smtClean="0"/>
              <a:t>ATP consist of adenine, ribose sugar, 3 phosphate groups (the key to ATP’s ability to store and release energy)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ATP</a:t>
            </a:r>
          </a:p>
        </p:txBody>
      </p:sp>
      <p:pic>
        <p:nvPicPr>
          <p:cNvPr id="409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250" y="2070100"/>
            <a:ext cx="7924800" cy="312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746125" y="1641475"/>
            <a:ext cx="1216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Adenine</a:t>
            </a:r>
          </a:p>
        </p:txBody>
      </p:sp>
      <p:sp>
        <p:nvSpPr>
          <p:cNvPr id="4101" name="Text Box 7"/>
          <p:cNvSpPr txBox="1">
            <a:spLocks noChangeArrowheads="1"/>
          </p:cNvSpPr>
          <p:nvPr/>
        </p:nvSpPr>
        <p:spPr bwMode="auto">
          <a:xfrm>
            <a:off x="3032125" y="1641475"/>
            <a:ext cx="1817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Ribose Sugar</a:t>
            </a:r>
          </a:p>
        </p:txBody>
      </p:sp>
      <p:sp>
        <p:nvSpPr>
          <p:cNvPr id="4102" name="Text Box 8"/>
          <p:cNvSpPr txBox="1">
            <a:spLocks noChangeArrowheads="1"/>
          </p:cNvSpPr>
          <p:nvPr/>
        </p:nvSpPr>
        <p:spPr bwMode="auto">
          <a:xfrm>
            <a:off x="5622925" y="1565275"/>
            <a:ext cx="2554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3 phosphate groups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550" y="2120900"/>
            <a:ext cx="7961313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1355725" y="1641475"/>
            <a:ext cx="795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ADP</a:t>
            </a:r>
          </a:p>
        </p:txBody>
      </p:sp>
      <p:sp>
        <p:nvSpPr>
          <p:cNvPr id="5124" name="Text Box 6"/>
          <p:cNvSpPr txBox="1">
            <a:spLocks noChangeArrowheads="1"/>
          </p:cNvSpPr>
          <p:nvPr/>
        </p:nvSpPr>
        <p:spPr bwMode="auto">
          <a:xfrm>
            <a:off x="6613525" y="1565275"/>
            <a:ext cx="760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ATP</a:t>
            </a:r>
          </a:p>
        </p:txBody>
      </p:sp>
      <p:sp>
        <p:nvSpPr>
          <p:cNvPr id="5125" name="Text Box 7"/>
          <p:cNvSpPr txBox="1">
            <a:spLocks noChangeArrowheads="1"/>
          </p:cNvSpPr>
          <p:nvPr/>
        </p:nvSpPr>
        <p:spPr bwMode="auto">
          <a:xfrm>
            <a:off x="3184525" y="4156075"/>
            <a:ext cx="12906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Partially </a:t>
            </a:r>
          </a:p>
          <a:p>
            <a:r>
              <a:rPr lang="en-US" sz="2400">
                <a:latin typeface="Times New Roman" pitchFamily="18" charset="0"/>
              </a:rPr>
              <a:t>Charged</a:t>
            </a:r>
          </a:p>
          <a:p>
            <a:r>
              <a:rPr lang="en-US" sz="2400">
                <a:latin typeface="Times New Roman" pitchFamily="18" charset="0"/>
              </a:rPr>
              <a:t>Battery</a:t>
            </a:r>
          </a:p>
        </p:txBody>
      </p:sp>
      <p:sp>
        <p:nvSpPr>
          <p:cNvPr id="5126" name="Text Box 8"/>
          <p:cNvSpPr txBox="1">
            <a:spLocks noChangeArrowheads="1"/>
          </p:cNvSpPr>
          <p:nvPr/>
        </p:nvSpPr>
        <p:spPr bwMode="auto">
          <a:xfrm>
            <a:off x="5394325" y="4460875"/>
            <a:ext cx="12160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Fully </a:t>
            </a:r>
          </a:p>
          <a:p>
            <a:r>
              <a:rPr lang="en-US" sz="2400">
                <a:latin typeface="Times New Roman" pitchFamily="18" charset="0"/>
              </a:rPr>
              <a:t>Charged</a:t>
            </a:r>
          </a:p>
          <a:p>
            <a:r>
              <a:rPr lang="en-US" sz="2400">
                <a:latin typeface="Times New Roman" pitchFamily="18" charset="0"/>
              </a:rPr>
              <a:t>Battery</a:t>
            </a:r>
          </a:p>
        </p:txBody>
      </p:sp>
      <p:sp>
        <p:nvSpPr>
          <p:cNvPr id="5127" name="Text Box 9"/>
          <p:cNvSpPr txBox="1">
            <a:spLocks noChangeArrowheads="1"/>
          </p:cNvSpPr>
          <p:nvPr/>
        </p:nvSpPr>
        <p:spPr bwMode="auto">
          <a:xfrm>
            <a:off x="4343400" y="2590800"/>
            <a:ext cx="1504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Energy</a:t>
            </a:r>
          </a:p>
        </p:txBody>
      </p:sp>
      <p:sp>
        <p:nvSpPr>
          <p:cNvPr id="5128" name="Text Box 10"/>
          <p:cNvSpPr txBox="1">
            <a:spLocks noChangeArrowheads="1"/>
          </p:cNvSpPr>
          <p:nvPr/>
        </p:nvSpPr>
        <p:spPr bwMode="auto">
          <a:xfrm>
            <a:off x="4327525" y="3165475"/>
            <a:ext cx="106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Energy</a:t>
            </a:r>
          </a:p>
        </p:txBody>
      </p:sp>
      <p:sp>
        <p:nvSpPr>
          <p:cNvPr id="5129" name="Text Box 11"/>
          <p:cNvSpPr txBox="1">
            <a:spLocks noChangeArrowheads="1"/>
          </p:cNvSpPr>
          <p:nvPr/>
        </p:nvSpPr>
        <p:spPr bwMode="auto">
          <a:xfrm>
            <a:off x="762000" y="3276600"/>
            <a:ext cx="35575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Adenosine Diphosphate + Phosphate</a:t>
            </a:r>
          </a:p>
        </p:txBody>
      </p:sp>
      <p:sp>
        <p:nvSpPr>
          <p:cNvPr id="5130" name="Text Box 12"/>
          <p:cNvSpPr txBox="1">
            <a:spLocks noChangeArrowheads="1"/>
          </p:cNvSpPr>
          <p:nvPr/>
        </p:nvSpPr>
        <p:spPr bwMode="auto">
          <a:xfrm>
            <a:off x="5394325" y="3314700"/>
            <a:ext cx="2425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Adenosine Triphosphate</a:t>
            </a:r>
          </a:p>
        </p:txBody>
      </p:sp>
      <p:sp>
        <p:nvSpPr>
          <p:cNvPr id="5131" name="Text Box 13"/>
          <p:cNvSpPr txBox="1">
            <a:spLocks noChangeArrowheads="1"/>
          </p:cNvSpPr>
          <p:nvPr/>
        </p:nvSpPr>
        <p:spPr bwMode="auto">
          <a:xfrm>
            <a:off x="685800" y="381000"/>
            <a:ext cx="83756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u="sng">
                <a:latin typeface="Times New Roman" pitchFamily="18" charset="0"/>
              </a:rPr>
              <a:t>Energy is stored within the phosphate bonds</a:t>
            </a:r>
            <a:r>
              <a:rPr lang="en-US" sz="2400">
                <a:latin typeface="Times New Roman" pitchFamily="18" charset="0"/>
              </a:rPr>
              <a:t>. When ADP adds a</a:t>
            </a:r>
          </a:p>
          <a:p>
            <a:r>
              <a:rPr lang="en-US" sz="2400">
                <a:latin typeface="Times New Roman" pitchFamily="18" charset="0"/>
              </a:rPr>
              <a:t>Phosphate to make ATP – </a:t>
            </a:r>
            <a:r>
              <a:rPr lang="en-US" sz="2400" b="1">
                <a:latin typeface="Times New Roman" pitchFamily="18" charset="0"/>
              </a:rPr>
              <a:t>energy is</a:t>
            </a:r>
            <a:r>
              <a:rPr lang="en-US" sz="2400">
                <a:latin typeface="Times New Roman" pitchFamily="18" charset="0"/>
              </a:rPr>
              <a:t> </a:t>
            </a:r>
            <a:r>
              <a:rPr lang="en-US" sz="2400" b="1">
                <a:latin typeface="Times New Roman" pitchFamily="18" charset="0"/>
              </a:rPr>
              <a:t>stored</a:t>
            </a:r>
            <a:r>
              <a:rPr lang="en-US" sz="2400">
                <a:latin typeface="Times New Roman" pitchFamily="18" charset="0"/>
              </a:rPr>
              <a:t>, When ATP breaks </a:t>
            </a:r>
          </a:p>
          <a:p>
            <a:r>
              <a:rPr lang="en-US" sz="2400">
                <a:latin typeface="Times New Roman" pitchFamily="18" charset="0"/>
              </a:rPr>
              <a:t>Down into ADP and Phosphate – </a:t>
            </a:r>
            <a:r>
              <a:rPr lang="en-US" sz="2400" b="1">
                <a:latin typeface="Times New Roman" pitchFamily="18" charset="0"/>
              </a:rPr>
              <a:t>energy is released</a:t>
            </a:r>
            <a:r>
              <a:rPr lang="en-US" sz="240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When is ATP Used?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Active transport</a:t>
            </a:r>
          </a:p>
          <a:p>
            <a:pPr eaLnBrk="1" hangingPunct="1"/>
            <a:r>
              <a:rPr lang="en-US" smtClean="0"/>
              <a:t>Cell division</a:t>
            </a:r>
          </a:p>
          <a:p>
            <a:pPr eaLnBrk="1" hangingPunct="1"/>
            <a:r>
              <a:rPr lang="en-US" smtClean="0"/>
              <a:t>Synthesis of proteins</a:t>
            </a:r>
          </a:p>
          <a:p>
            <a:pPr eaLnBrk="1" hangingPunct="1"/>
            <a:r>
              <a:rPr lang="en-US" smtClean="0"/>
              <a:t>Producing light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Photosynthesis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6CO</a:t>
            </a:r>
            <a:r>
              <a:rPr lang="en-US" baseline="-25000" smtClean="0"/>
              <a:t>2 </a:t>
            </a:r>
            <a:r>
              <a:rPr lang="en-US" smtClean="0"/>
              <a:t>+  6 H</a:t>
            </a:r>
            <a:r>
              <a:rPr lang="en-US" baseline="-25000" smtClean="0"/>
              <a:t>2</a:t>
            </a:r>
            <a:r>
              <a:rPr lang="en-US" smtClean="0"/>
              <a:t>O + light </a:t>
            </a:r>
            <a:r>
              <a:rPr lang="en-US" smtClean="0">
                <a:sym typeface="Monotype Sorts" pitchFamily="2" charset="2"/>
              </a:rPr>
              <a:t> C</a:t>
            </a:r>
            <a:r>
              <a:rPr lang="en-US" baseline="-25000" smtClean="0">
                <a:sym typeface="Monotype Sorts" pitchFamily="2" charset="2"/>
              </a:rPr>
              <a:t>6</a:t>
            </a:r>
            <a:r>
              <a:rPr lang="en-US" smtClean="0">
                <a:sym typeface="Monotype Sorts" pitchFamily="2" charset="2"/>
              </a:rPr>
              <a:t>H</a:t>
            </a:r>
            <a:r>
              <a:rPr lang="en-US" baseline="-25000" smtClean="0">
                <a:sym typeface="Monotype Sorts" pitchFamily="2" charset="2"/>
              </a:rPr>
              <a:t>12</a:t>
            </a:r>
            <a:r>
              <a:rPr lang="en-US" smtClean="0">
                <a:sym typeface="Monotype Sorts" pitchFamily="2" charset="2"/>
              </a:rPr>
              <a:t>O</a:t>
            </a:r>
            <a:r>
              <a:rPr lang="en-US" baseline="-25000" smtClean="0">
                <a:sym typeface="Monotype Sorts" pitchFamily="2" charset="2"/>
              </a:rPr>
              <a:t>6</a:t>
            </a:r>
            <a:r>
              <a:rPr lang="en-US" smtClean="0">
                <a:sym typeface="Monotype Sorts" pitchFamily="2" charset="2"/>
              </a:rPr>
              <a:t> + 6 O</a:t>
            </a:r>
            <a:r>
              <a:rPr lang="en-US" baseline="-25000" smtClean="0">
                <a:sym typeface="Monotype Sorts" pitchFamily="2" charset="2"/>
              </a:rPr>
              <a:t>2</a:t>
            </a:r>
          </a:p>
          <a:p>
            <a:pPr eaLnBrk="1" hangingPunct="1"/>
            <a:r>
              <a:rPr lang="en-US" smtClean="0">
                <a:sym typeface="Monotype Sorts" pitchFamily="2" charset="2"/>
              </a:rPr>
              <a:t>Carbon dioxide + water + light  sugars + oxygen</a:t>
            </a:r>
          </a:p>
          <a:p>
            <a:pPr eaLnBrk="1" hangingPunct="1"/>
            <a:r>
              <a:rPr lang="en-US" smtClean="0">
                <a:sym typeface="Monotype Sorts" pitchFamily="2" charset="2"/>
              </a:rPr>
              <a:t>Plants uses the sugars produced to build complex carbohydrates like starch.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Photosynthesis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/>
            <a:r>
              <a:rPr lang="en-US" smtClean="0">
                <a:sym typeface="Monotype Sorts" pitchFamily="2" charset="2"/>
              </a:rPr>
              <a:t>Takes place in the chloroplasts</a:t>
            </a:r>
          </a:p>
          <a:p>
            <a:pPr marL="609600" indent="-609600" eaLnBrk="1" hangingPunct="1"/>
            <a:r>
              <a:rPr lang="en-US" smtClean="0">
                <a:sym typeface="Monotype Sorts" pitchFamily="2" charset="2"/>
              </a:rPr>
              <a:t>2 reactions: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b="1" smtClean="0">
                <a:sym typeface="Monotype Sorts" pitchFamily="2" charset="2"/>
              </a:rPr>
              <a:t>Light Reaction</a:t>
            </a:r>
            <a:r>
              <a:rPr lang="en-US" smtClean="0">
                <a:sym typeface="Monotype Sorts" pitchFamily="2" charset="2"/>
              </a:rPr>
              <a:t> (takes place in the thylakoid membrane) releases oxygen.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en-US" b="1" smtClean="0">
                <a:sym typeface="Monotype Sorts" pitchFamily="2" charset="2"/>
              </a:rPr>
              <a:t>Dark Reaction</a:t>
            </a:r>
            <a:r>
              <a:rPr lang="en-US" smtClean="0">
                <a:sym typeface="Monotype Sorts" pitchFamily="2" charset="2"/>
              </a:rPr>
              <a:t> (takes place in the stroma) also called the Calvin cycle produces the glucose (food) for the plant.</a:t>
            </a:r>
          </a:p>
          <a:p>
            <a:pPr marL="609600" indent="-609600" eaLnBrk="1" hangingPunct="1"/>
            <a:endParaRPr lang="en-US" smtClean="0"/>
          </a:p>
          <a:p>
            <a:pPr marL="609600" indent="-609600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2"/>
                </a:solidFill>
              </a:rPr>
              <a:t>Photosynthesis</a:t>
            </a:r>
          </a:p>
        </p:txBody>
      </p:sp>
      <p:pic>
        <p:nvPicPr>
          <p:cNvPr id="921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1416050"/>
            <a:ext cx="5210175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974725" y="5527675"/>
            <a:ext cx="20701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Carbon dioxide</a:t>
            </a:r>
          </a:p>
          <a:p>
            <a:r>
              <a:rPr lang="en-US" sz="2400">
                <a:latin typeface="Times New Roman" pitchFamily="18" charset="0"/>
              </a:rPr>
              <a:t>&amp; water</a:t>
            </a:r>
          </a:p>
        </p:txBody>
      </p:sp>
      <p:sp>
        <p:nvSpPr>
          <p:cNvPr id="9221" name="Text Box 7"/>
          <p:cNvSpPr txBox="1">
            <a:spLocks noChangeArrowheads="1"/>
          </p:cNvSpPr>
          <p:nvPr/>
        </p:nvSpPr>
        <p:spPr bwMode="auto">
          <a:xfrm>
            <a:off x="6765925" y="5451475"/>
            <a:ext cx="1530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Sugars and</a:t>
            </a:r>
          </a:p>
          <a:p>
            <a:r>
              <a:rPr lang="en-US" sz="2400">
                <a:latin typeface="Times New Roman" pitchFamily="18" charset="0"/>
              </a:rPr>
              <a:t>oxygen</a:t>
            </a:r>
          </a:p>
        </p:txBody>
      </p:sp>
      <p:sp>
        <p:nvSpPr>
          <p:cNvPr id="9222" name="Text Box 8"/>
          <p:cNvSpPr txBox="1">
            <a:spLocks noChangeArrowheads="1"/>
          </p:cNvSpPr>
          <p:nvPr/>
        </p:nvSpPr>
        <p:spPr bwMode="auto">
          <a:xfrm>
            <a:off x="4022725" y="4537075"/>
            <a:ext cx="1536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chloroplast</a:t>
            </a:r>
          </a:p>
        </p:txBody>
      </p:sp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5622925" y="1641475"/>
            <a:ext cx="1798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Light Energy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685800"/>
            <a:ext cx="74676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3717925" y="2327275"/>
            <a:ext cx="1884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Chlorophyll b</a:t>
            </a:r>
          </a:p>
        </p:txBody>
      </p:sp>
      <p:sp>
        <p:nvSpPr>
          <p:cNvPr id="10244" name="Text Box 6"/>
          <p:cNvSpPr txBox="1">
            <a:spLocks noChangeArrowheads="1"/>
          </p:cNvSpPr>
          <p:nvPr/>
        </p:nvSpPr>
        <p:spPr bwMode="auto">
          <a:xfrm>
            <a:off x="4038600" y="3124200"/>
            <a:ext cx="186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Chlorophyll a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1905000" y="838200"/>
            <a:ext cx="5335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Absorption of light by chlorophyll a and b</a:t>
            </a:r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2346325" y="56800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V</a:t>
            </a:r>
          </a:p>
        </p:txBody>
      </p:sp>
      <p:sp>
        <p:nvSpPr>
          <p:cNvPr id="10247" name="Text Box 9"/>
          <p:cNvSpPr txBox="1">
            <a:spLocks noChangeArrowheads="1"/>
          </p:cNvSpPr>
          <p:nvPr/>
        </p:nvSpPr>
        <p:spPr bwMode="auto">
          <a:xfrm>
            <a:off x="3336925" y="568007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B</a:t>
            </a:r>
          </a:p>
        </p:txBody>
      </p:sp>
      <p:sp>
        <p:nvSpPr>
          <p:cNvPr id="10248" name="Text Box 10"/>
          <p:cNvSpPr txBox="1">
            <a:spLocks noChangeArrowheads="1"/>
          </p:cNvSpPr>
          <p:nvPr/>
        </p:nvSpPr>
        <p:spPr bwMode="auto">
          <a:xfrm>
            <a:off x="4098925" y="56800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G</a:t>
            </a:r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4937125" y="56800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Y</a:t>
            </a:r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5318125" y="5680075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O</a:t>
            </a:r>
          </a:p>
        </p:txBody>
      </p:sp>
      <p:sp>
        <p:nvSpPr>
          <p:cNvPr id="10251" name="Text Box 13"/>
          <p:cNvSpPr txBox="1">
            <a:spLocks noChangeArrowheads="1"/>
          </p:cNvSpPr>
          <p:nvPr/>
        </p:nvSpPr>
        <p:spPr bwMode="auto">
          <a:xfrm>
            <a:off x="6384925" y="568007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R</a:t>
            </a:r>
          </a:p>
        </p:txBody>
      </p:sp>
      <p:sp>
        <p:nvSpPr>
          <p:cNvPr id="10252" name="Text Box 14"/>
          <p:cNvSpPr txBox="1">
            <a:spLocks noChangeArrowheads="1"/>
          </p:cNvSpPr>
          <p:nvPr/>
        </p:nvSpPr>
        <p:spPr bwMode="auto">
          <a:xfrm>
            <a:off x="7604125" y="1641475"/>
            <a:ext cx="169068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Absorption</a:t>
            </a:r>
          </a:p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Is high in </a:t>
            </a:r>
          </a:p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The violet-</a:t>
            </a:r>
          </a:p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Blue, and </a:t>
            </a:r>
          </a:p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Red region.</a:t>
            </a:r>
          </a:p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And lowest</a:t>
            </a:r>
          </a:p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In the </a:t>
            </a:r>
          </a:p>
          <a:p>
            <a:r>
              <a:rPr lang="en-US" sz="2400" b="1">
                <a:solidFill>
                  <a:schemeClr val="accent2"/>
                </a:solidFill>
                <a:latin typeface="Times New Roman" pitchFamily="18" charset="0"/>
              </a:rPr>
              <a:t>green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532</Words>
  <Application>Microsoft Office PowerPoint</Application>
  <PresentationFormat>On-screen Show (4:3)</PresentationFormat>
  <Paragraphs>120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Times New Roman</vt:lpstr>
      <vt:lpstr>Monotype Sorts</vt:lpstr>
      <vt:lpstr>Symbol</vt:lpstr>
      <vt:lpstr>Default Design</vt:lpstr>
      <vt:lpstr>Cell Bioenergetics</vt:lpstr>
      <vt:lpstr>Chemical Energy and ATP</vt:lpstr>
      <vt:lpstr>Slide 3</vt:lpstr>
      <vt:lpstr>Slide 4</vt:lpstr>
      <vt:lpstr>When is ATP Used?</vt:lpstr>
      <vt:lpstr>Photosynthesis</vt:lpstr>
      <vt:lpstr>Photosynthesis</vt:lpstr>
      <vt:lpstr>Slide 8</vt:lpstr>
      <vt:lpstr>Slide 9</vt:lpstr>
      <vt:lpstr>Cellular Respiration</vt:lpstr>
      <vt:lpstr>Cellular Respiration</vt:lpstr>
      <vt:lpstr>Draw the Diagram</vt:lpstr>
      <vt:lpstr>Slide 13</vt:lpstr>
      <vt:lpstr>Cellular Respiration</vt:lpstr>
      <vt:lpstr>Harvesting Energy</vt:lpstr>
      <vt:lpstr>Alcoholic Fermentation</vt:lpstr>
      <vt:lpstr>Lactic Acid Fermentation</vt:lpstr>
    </vt:vector>
  </TitlesOfParts>
  <Company>Perquimans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Cell Bioenergetics</dc:title>
  <dc:creator>Perquimans County Schools</dc:creator>
  <cp:lastModifiedBy>Perquimans High School</cp:lastModifiedBy>
  <cp:revision>11</cp:revision>
  <dcterms:created xsi:type="dcterms:W3CDTF">2006-10-16T14:10:27Z</dcterms:created>
  <dcterms:modified xsi:type="dcterms:W3CDTF">2010-11-02T14:10:17Z</dcterms:modified>
</cp:coreProperties>
</file>